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3/11/25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3/11/25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tchristensen@tooeleschool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dol.gov/agencies/whd/flsa/faq"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4B27A-8EE3-4C8A-28A4-8118C14EC59D}"/>
              </a:ext>
            </a:extLst>
          </p:cNvPr>
          <p:cNvSpPr>
            <a:spLocks noGrp="1"/>
          </p:cNvSpPr>
          <p:nvPr>
            <p:ph type="ctrTitle"/>
          </p:nvPr>
        </p:nvSpPr>
        <p:spPr/>
        <p:txBody>
          <a:bodyPr/>
          <a:lstStyle/>
          <a:p>
            <a:r>
              <a:rPr lang="en-US" dirty="0" err="1"/>
              <a:t>Stedi</a:t>
            </a:r>
            <a:r>
              <a:rPr lang="en-US" dirty="0"/>
              <a:t>, March 2025</a:t>
            </a:r>
          </a:p>
        </p:txBody>
      </p:sp>
      <p:sp>
        <p:nvSpPr>
          <p:cNvPr id="3" name="Subtitle 2">
            <a:extLst>
              <a:ext uri="{FF2B5EF4-FFF2-40B4-BE49-F238E27FC236}">
                <a16:creationId xmlns:a16="http://schemas.microsoft.com/office/drawing/2014/main" id="{7E3695D5-0438-3447-93C1-F714C7C17087}"/>
              </a:ext>
            </a:extLst>
          </p:cNvPr>
          <p:cNvSpPr>
            <a:spLocks noGrp="1"/>
          </p:cNvSpPr>
          <p:nvPr>
            <p:ph type="subTitle" idx="1"/>
          </p:nvPr>
        </p:nvSpPr>
        <p:spPr/>
        <p:txBody>
          <a:bodyPr/>
          <a:lstStyle/>
          <a:p>
            <a:r>
              <a:rPr lang="en-US" dirty="0"/>
              <a:t>Welcome Sub Managers!</a:t>
            </a:r>
          </a:p>
        </p:txBody>
      </p:sp>
    </p:spTree>
    <p:extLst>
      <p:ext uri="{BB962C8B-B14F-4D97-AF65-F5344CB8AC3E}">
        <p14:creationId xmlns:p14="http://schemas.microsoft.com/office/powerpoint/2010/main" val="3162221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DD4A-A60D-4AEF-5CDD-42FDED170536}"/>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86220E4C-9BA4-E0BF-3F84-03D92AFA12C8}"/>
              </a:ext>
            </a:extLst>
          </p:cNvPr>
          <p:cNvSpPr>
            <a:spLocks noGrp="1"/>
          </p:cNvSpPr>
          <p:nvPr>
            <p:ph idx="1"/>
          </p:nvPr>
        </p:nvSpPr>
        <p:spPr/>
        <p:txBody>
          <a:bodyPr/>
          <a:lstStyle/>
          <a:p>
            <a:r>
              <a:rPr lang="en-US" dirty="0"/>
              <a:t>We have talked about many things today, what other questions might you have?</a:t>
            </a:r>
          </a:p>
          <a:p>
            <a:r>
              <a:rPr lang="en-US" dirty="0"/>
              <a:t>If you need to talk offline, please email me at </a:t>
            </a:r>
            <a:r>
              <a:rPr lang="en-US" dirty="0">
                <a:hlinkClick r:id="rId2"/>
              </a:rPr>
              <a:t>tchristensen@tooeleschools.org</a:t>
            </a:r>
            <a:r>
              <a:rPr lang="en-US" dirty="0"/>
              <a:t>, and we can set up a time to Zoom or talk on the phone.</a:t>
            </a:r>
          </a:p>
        </p:txBody>
      </p:sp>
    </p:spTree>
    <p:extLst>
      <p:ext uri="{BB962C8B-B14F-4D97-AF65-F5344CB8AC3E}">
        <p14:creationId xmlns:p14="http://schemas.microsoft.com/office/powerpoint/2010/main" val="3449691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10F55-517D-2512-E089-0BAA33BCD132}"/>
              </a:ext>
            </a:extLst>
          </p:cNvPr>
          <p:cNvSpPr>
            <a:spLocks noGrp="1"/>
          </p:cNvSpPr>
          <p:nvPr>
            <p:ph type="title"/>
          </p:nvPr>
        </p:nvSpPr>
        <p:spPr/>
        <p:txBody>
          <a:bodyPr/>
          <a:lstStyle/>
          <a:p>
            <a:r>
              <a:rPr lang="en-US" dirty="0"/>
              <a:t>Agenda for today</a:t>
            </a:r>
          </a:p>
        </p:txBody>
      </p:sp>
      <p:sp>
        <p:nvSpPr>
          <p:cNvPr id="3" name="Content Placeholder 2">
            <a:extLst>
              <a:ext uri="{FF2B5EF4-FFF2-40B4-BE49-F238E27FC236}">
                <a16:creationId xmlns:a16="http://schemas.microsoft.com/office/drawing/2014/main" id="{67C126F5-CD44-86F9-8B72-A235167020E1}"/>
              </a:ext>
            </a:extLst>
          </p:cNvPr>
          <p:cNvSpPr>
            <a:spLocks noGrp="1"/>
          </p:cNvSpPr>
          <p:nvPr>
            <p:ph idx="1"/>
          </p:nvPr>
        </p:nvSpPr>
        <p:spPr/>
        <p:txBody>
          <a:bodyPr/>
          <a:lstStyle/>
          <a:p>
            <a:r>
              <a:rPr lang="en-US" dirty="0"/>
              <a:t>Immigration and ICE, what can they do and what can we do. (students or employees)</a:t>
            </a:r>
          </a:p>
          <a:p>
            <a:r>
              <a:rPr lang="en-US" dirty="0"/>
              <a:t>FMLA and eligibility</a:t>
            </a:r>
          </a:p>
          <a:p>
            <a:r>
              <a:rPr lang="en-US" dirty="0"/>
              <a:t>Cell Phone Use during the school day (students and employees)</a:t>
            </a:r>
          </a:p>
          <a:p>
            <a:r>
              <a:rPr lang="en-US" dirty="0"/>
              <a:t>Transgender issues (students or employees)</a:t>
            </a:r>
          </a:p>
          <a:p>
            <a:r>
              <a:rPr lang="en-US" dirty="0"/>
              <a:t>Overtime and benefits eligibility</a:t>
            </a:r>
          </a:p>
          <a:p>
            <a:r>
              <a:rPr lang="en-US" dirty="0"/>
              <a:t>Workers Compensation and Unemployment</a:t>
            </a:r>
          </a:p>
          <a:p>
            <a:pPr marL="0" indent="0">
              <a:buNone/>
            </a:pPr>
            <a:endParaRPr lang="en-US" dirty="0"/>
          </a:p>
        </p:txBody>
      </p:sp>
    </p:spTree>
    <p:extLst>
      <p:ext uri="{BB962C8B-B14F-4D97-AF65-F5344CB8AC3E}">
        <p14:creationId xmlns:p14="http://schemas.microsoft.com/office/powerpoint/2010/main" val="2980191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FE96C-F192-9439-C2BC-DA2883050901}"/>
              </a:ext>
            </a:extLst>
          </p:cNvPr>
          <p:cNvSpPr>
            <a:spLocks noGrp="1"/>
          </p:cNvSpPr>
          <p:nvPr>
            <p:ph type="title"/>
          </p:nvPr>
        </p:nvSpPr>
        <p:spPr/>
        <p:txBody>
          <a:bodyPr/>
          <a:lstStyle/>
          <a:p>
            <a:r>
              <a:rPr lang="en-US" dirty="0"/>
              <a:t>Immigration and ice</a:t>
            </a:r>
            <a:br>
              <a:rPr lang="en-US" dirty="0"/>
            </a:br>
            <a:r>
              <a:rPr lang="en-US" dirty="0"/>
              <a:t>		</a:t>
            </a:r>
          </a:p>
        </p:txBody>
      </p:sp>
      <p:sp>
        <p:nvSpPr>
          <p:cNvPr id="3" name="Content Placeholder 2">
            <a:extLst>
              <a:ext uri="{FF2B5EF4-FFF2-40B4-BE49-F238E27FC236}">
                <a16:creationId xmlns:a16="http://schemas.microsoft.com/office/drawing/2014/main" id="{C8DCCD7C-ED24-4551-2200-6A205DFC2DA5}"/>
              </a:ext>
            </a:extLst>
          </p:cNvPr>
          <p:cNvSpPr>
            <a:spLocks noGrp="1"/>
          </p:cNvSpPr>
          <p:nvPr>
            <p:ph idx="1"/>
          </p:nvPr>
        </p:nvSpPr>
        <p:spPr/>
        <p:txBody>
          <a:bodyPr>
            <a:normAutofit fontScale="92500" lnSpcReduction="10000"/>
          </a:bodyPr>
          <a:lstStyle/>
          <a:p>
            <a:r>
              <a:rPr lang="en-US" dirty="0"/>
              <a:t>With current government mandates regarding immigration, what can we do as school systems?  What have I done to calm fears?</a:t>
            </a:r>
          </a:p>
          <a:p>
            <a:r>
              <a:rPr lang="en-US" dirty="0"/>
              <a:t>There is nothing that prevents us from respectfully requesting that if ICE needs to conduct business, that they do so after school or not on school property.  Feel free to have a conversation with them and get their view.</a:t>
            </a:r>
          </a:p>
          <a:p>
            <a:r>
              <a:rPr lang="en-US" dirty="0"/>
              <a:t>Can we refuse access.  Does ICE have legal authority to make an arrest or other detention?  Yes</a:t>
            </a:r>
          </a:p>
          <a:p>
            <a:r>
              <a:rPr lang="en-US" dirty="0"/>
              <a:t>What documentation do they need to have?  A judicial warrant, specifically naming a student, students or staff members they are looking for.</a:t>
            </a:r>
          </a:p>
          <a:p>
            <a:pPr marL="0" indent="0">
              <a:buNone/>
            </a:pPr>
            <a:endParaRPr lang="en-US" dirty="0"/>
          </a:p>
          <a:p>
            <a:endParaRPr lang="en-US" dirty="0"/>
          </a:p>
        </p:txBody>
      </p:sp>
    </p:spTree>
    <p:extLst>
      <p:ext uri="{BB962C8B-B14F-4D97-AF65-F5344CB8AC3E}">
        <p14:creationId xmlns:p14="http://schemas.microsoft.com/office/powerpoint/2010/main" val="368455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DCFBD-51AD-BB2B-DDCE-4806FEFDE13E}"/>
              </a:ext>
            </a:extLst>
          </p:cNvPr>
          <p:cNvSpPr>
            <a:spLocks noGrp="1"/>
          </p:cNvSpPr>
          <p:nvPr>
            <p:ph type="title"/>
          </p:nvPr>
        </p:nvSpPr>
        <p:spPr/>
        <p:txBody>
          <a:bodyPr/>
          <a:lstStyle/>
          <a:p>
            <a:r>
              <a:rPr lang="en-US" dirty="0"/>
              <a:t>Immigration and ICE continued</a:t>
            </a:r>
          </a:p>
        </p:txBody>
      </p:sp>
      <p:sp>
        <p:nvSpPr>
          <p:cNvPr id="3" name="Content Placeholder 2">
            <a:extLst>
              <a:ext uri="{FF2B5EF4-FFF2-40B4-BE49-F238E27FC236}">
                <a16:creationId xmlns:a16="http://schemas.microsoft.com/office/drawing/2014/main" id="{04CE5284-3C83-AAB8-2568-12B20B65ED0D}"/>
              </a:ext>
            </a:extLst>
          </p:cNvPr>
          <p:cNvSpPr>
            <a:spLocks noGrp="1"/>
          </p:cNvSpPr>
          <p:nvPr>
            <p:ph idx="1"/>
          </p:nvPr>
        </p:nvSpPr>
        <p:spPr/>
        <p:txBody>
          <a:bodyPr>
            <a:normAutofit lnSpcReduction="10000"/>
          </a:bodyPr>
          <a:lstStyle/>
          <a:p>
            <a:r>
              <a:rPr lang="en-US" dirty="0"/>
              <a:t>They should not be coming in looking for illegal aliens without a judicial warrant.</a:t>
            </a:r>
          </a:p>
          <a:p>
            <a:r>
              <a:rPr lang="en-US" dirty="0"/>
              <a:t>If they present a judicial warrant, not allowing them execute it could mean an obstruction of justice charge.  You can ask for their identification and verify it (badge or other proof that they are who the say they are) and carefully examine the warrant to make sure that identifies a student or staff member, and that it is signed by a judge or other legal officer.</a:t>
            </a:r>
          </a:p>
          <a:p>
            <a:r>
              <a:rPr lang="en-US" b="0" i="0" u="none" strike="noStrike" dirty="0">
                <a:solidFill>
                  <a:srgbClr val="212121"/>
                </a:solidFill>
                <a:effectLst/>
              </a:rPr>
              <a:t>If the warrant does not name a student or does not appear to be validly issued, we can refuse to allow access to the student unless they identify other legal authority for entering and making the arrest. If that occurs, then the school should consult with administration and legal counsel</a:t>
            </a:r>
            <a:r>
              <a:rPr lang="en-US" b="0" i="0" u="none" strike="noStrike" dirty="0">
                <a:solidFill>
                  <a:srgbClr val="212121"/>
                </a:solidFill>
                <a:effectLst/>
                <a:latin typeface="Aptos" panose="020B0004020202020204" pitchFamily="34" charset="0"/>
              </a:rPr>
              <a:t>.</a:t>
            </a:r>
            <a:endParaRPr lang="en-US" dirty="0"/>
          </a:p>
        </p:txBody>
      </p:sp>
    </p:spTree>
    <p:extLst>
      <p:ext uri="{BB962C8B-B14F-4D97-AF65-F5344CB8AC3E}">
        <p14:creationId xmlns:p14="http://schemas.microsoft.com/office/powerpoint/2010/main" val="1714500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BA538-081F-B347-E52A-1273F6A2DDF8}"/>
              </a:ext>
            </a:extLst>
          </p:cNvPr>
          <p:cNvSpPr>
            <a:spLocks noGrp="1"/>
          </p:cNvSpPr>
          <p:nvPr>
            <p:ph type="title"/>
          </p:nvPr>
        </p:nvSpPr>
        <p:spPr/>
        <p:txBody>
          <a:bodyPr/>
          <a:lstStyle/>
          <a:p>
            <a:r>
              <a:rPr lang="en-US" dirty="0"/>
              <a:t>FMLA and eligibility</a:t>
            </a:r>
          </a:p>
        </p:txBody>
      </p:sp>
      <p:sp>
        <p:nvSpPr>
          <p:cNvPr id="3" name="Content Placeholder 2">
            <a:extLst>
              <a:ext uri="{FF2B5EF4-FFF2-40B4-BE49-F238E27FC236}">
                <a16:creationId xmlns:a16="http://schemas.microsoft.com/office/drawing/2014/main" id="{47ABF47F-552D-3D2E-2111-770967814F27}"/>
              </a:ext>
            </a:extLst>
          </p:cNvPr>
          <p:cNvSpPr>
            <a:spLocks noGrp="1"/>
          </p:cNvSpPr>
          <p:nvPr>
            <p:ph idx="1"/>
          </p:nvPr>
        </p:nvSpPr>
        <p:spPr/>
        <p:txBody>
          <a:bodyPr/>
          <a:lstStyle/>
          <a:p>
            <a:r>
              <a:rPr lang="en-US" dirty="0"/>
              <a:t>Here are the parameters</a:t>
            </a:r>
          </a:p>
          <a:p>
            <a:r>
              <a:rPr lang="en-US" dirty="0"/>
              <a:t>Work for the employer for at least 12 months.</a:t>
            </a:r>
          </a:p>
          <a:p>
            <a:r>
              <a:rPr lang="en-US" dirty="0"/>
              <a:t>Work at least 1,250 hours in the past 12 months.  Do you pay them hourly?  </a:t>
            </a:r>
          </a:p>
          <a:p>
            <a:r>
              <a:rPr lang="en-US" dirty="0"/>
              <a:t>(That would be 7 hours per day for a 180-day contract.)</a:t>
            </a:r>
          </a:p>
          <a:p>
            <a:r>
              <a:rPr lang="en-US" dirty="0"/>
              <a:t>Work with an employer that has 50 or more employees within 75 miles.</a:t>
            </a:r>
          </a:p>
          <a:p>
            <a:r>
              <a:rPr lang="en-US" dirty="0"/>
              <a:t>IF eligible, up to 12 weeks unpaid leave.  </a:t>
            </a:r>
          </a:p>
          <a:p>
            <a:r>
              <a:rPr lang="en-US" dirty="0"/>
              <a:t>https://</a:t>
            </a:r>
            <a:r>
              <a:rPr lang="en-US" dirty="0" err="1"/>
              <a:t>www.dol.gov</a:t>
            </a:r>
            <a:endParaRPr lang="en-US" dirty="0"/>
          </a:p>
          <a:p>
            <a:endParaRPr lang="en-US" dirty="0"/>
          </a:p>
        </p:txBody>
      </p:sp>
    </p:spTree>
    <p:extLst>
      <p:ext uri="{BB962C8B-B14F-4D97-AF65-F5344CB8AC3E}">
        <p14:creationId xmlns:p14="http://schemas.microsoft.com/office/powerpoint/2010/main" val="2637280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55940-F0D1-F040-6D55-0754F94DF9E7}"/>
              </a:ext>
            </a:extLst>
          </p:cNvPr>
          <p:cNvSpPr>
            <a:spLocks noGrp="1"/>
          </p:cNvSpPr>
          <p:nvPr>
            <p:ph type="title"/>
          </p:nvPr>
        </p:nvSpPr>
        <p:spPr/>
        <p:txBody>
          <a:bodyPr/>
          <a:lstStyle/>
          <a:p>
            <a:r>
              <a:rPr lang="en-US" dirty="0"/>
              <a:t>Cell phone use during the day	</a:t>
            </a:r>
            <a:br>
              <a:rPr lang="en-US" dirty="0"/>
            </a:br>
            <a:r>
              <a:rPr lang="en-US" dirty="0"/>
              <a:t>students or staff</a:t>
            </a:r>
          </a:p>
        </p:txBody>
      </p:sp>
      <p:sp>
        <p:nvSpPr>
          <p:cNvPr id="3" name="Content Placeholder 2">
            <a:extLst>
              <a:ext uri="{FF2B5EF4-FFF2-40B4-BE49-F238E27FC236}">
                <a16:creationId xmlns:a16="http://schemas.microsoft.com/office/drawing/2014/main" id="{4884274D-BC37-F6F0-6CCA-64277636AD3E}"/>
              </a:ext>
            </a:extLst>
          </p:cNvPr>
          <p:cNvSpPr>
            <a:spLocks noGrp="1"/>
          </p:cNvSpPr>
          <p:nvPr>
            <p:ph idx="1"/>
          </p:nvPr>
        </p:nvSpPr>
        <p:spPr/>
        <p:txBody>
          <a:bodyPr/>
          <a:lstStyle/>
          <a:p>
            <a:r>
              <a:rPr lang="en-US" dirty="0"/>
              <a:t>First of all, what does your district/charter policy say?</a:t>
            </a:r>
          </a:p>
          <a:p>
            <a:r>
              <a:rPr lang="en-US" dirty="0"/>
              <a:t>What, if anything does your legislative body or board say?</a:t>
            </a:r>
          </a:p>
          <a:p>
            <a:r>
              <a:rPr lang="en-US" dirty="0"/>
              <a:t>Recently in our district, we have made changes to have a no cell phone use at school. They are turned off and put away.  Students and staff.  We have levels of offenses from calling parents to taking the phone away and meeting with admin to get the phones back.</a:t>
            </a:r>
          </a:p>
          <a:p>
            <a:r>
              <a:rPr lang="en-US" dirty="0"/>
              <a:t>We have current legislation that will guide us as we go forward, so this might change a little.</a:t>
            </a:r>
          </a:p>
        </p:txBody>
      </p:sp>
    </p:spTree>
    <p:extLst>
      <p:ext uri="{BB962C8B-B14F-4D97-AF65-F5344CB8AC3E}">
        <p14:creationId xmlns:p14="http://schemas.microsoft.com/office/powerpoint/2010/main" val="2109942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43E88-ADE9-7058-695E-082CFEE3CCA7}"/>
              </a:ext>
            </a:extLst>
          </p:cNvPr>
          <p:cNvSpPr>
            <a:spLocks noGrp="1"/>
          </p:cNvSpPr>
          <p:nvPr>
            <p:ph type="title"/>
          </p:nvPr>
        </p:nvSpPr>
        <p:spPr/>
        <p:txBody>
          <a:bodyPr/>
          <a:lstStyle/>
          <a:p>
            <a:r>
              <a:rPr lang="en-US" dirty="0"/>
              <a:t>Transgender issues, animals</a:t>
            </a:r>
          </a:p>
        </p:txBody>
      </p:sp>
      <p:sp>
        <p:nvSpPr>
          <p:cNvPr id="3" name="Content Placeholder 2">
            <a:extLst>
              <a:ext uri="{FF2B5EF4-FFF2-40B4-BE49-F238E27FC236}">
                <a16:creationId xmlns:a16="http://schemas.microsoft.com/office/drawing/2014/main" id="{1961A50A-330B-0E6F-7656-8F9F2E1CF07D}"/>
              </a:ext>
            </a:extLst>
          </p:cNvPr>
          <p:cNvSpPr>
            <a:spLocks noGrp="1"/>
          </p:cNvSpPr>
          <p:nvPr>
            <p:ph idx="1"/>
          </p:nvPr>
        </p:nvSpPr>
        <p:spPr/>
        <p:txBody>
          <a:bodyPr>
            <a:normAutofit fontScale="92500" lnSpcReduction="10000"/>
          </a:bodyPr>
          <a:lstStyle/>
          <a:p>
            <a:r>
              <a:rPr lang="en-US" dirty="0"/>
              <a:t>Address the student by their name on the rolls of the SIS.  What do your policies state?</a:t>
            </a:r>
          </a:p>
          <a:p>
            <a:r>
              <a:rPr lang="en-US" dirty="0"/>
              <a:t>Use of changing rooms and bathrooms.  (assigned gender at birth?)</a:t>
            </a:r>
          </a:p>
          <a:p>
            <a:r>
              <a:rPr lang="en-US" dirty="0"/>
              <a:t>Take the wind out of the issue or perceived issue. (gender-neutral or faculty bathroom)</a:t>
            </a:r>
          </a:p>
          <a:p>
            <a:r>
              <a:rPr lang="en-US" dirty="0"/>
              <a:t>Laws regarding this are changing.</a:t>
            </a:r>
          </a:p>
          <a:p>
            <a:r>
              <a:rPr lang="en-US" dirty="0"/>
              <a:t>Have they legally changed their gender on the birth certificate?</a:t>
            </a:r>
          </a:p>
          <a:p>
            <a:r>
              <a:rPr lang="en-US" dirty="0"/>
              <a:t>What if they identify as a pet and want to be treated as such?  How have you approached this?</a:t>
            </a:r>
          </a:p>
          <a:p>
            <a:r>
              <a:rPr lang="en-US" dirty="0"/>
              <a:t>How do you handle comfort animals (students or staff)</a:t>
            </a:r>
          </a:p>
        </p:txBody>
      </p:sp>
    </p:spTree>
    <p:extLst>
      <p:ext uri="{BB962C8B-B14F-4D97-AF65-F5344CB8AC3E}">
        <p14:creationId xmlns:p14="http://schemas.microsoft.com/office/powerpoint/2010/main" val="3957273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01E57-9A90-7A48-858C-1FF73CAD793B}"/>
              </a:ext>
            </a:extLst>
          </p:cNvPr>
          <p:cNvSpPr>
            <a:spLocks noGrp="1"/>
          </p:cNvSpPr>
          <p:nvPr>
            <p:ph type="title"/>
          </p:nvPr>
        </p:nvSpPr>
        <p:spPr/>
        <p:txBody>
          <a:bodyPr/>
          <a:lstStyle/>
          <a:p>
            <a:r>
              <a:rPr lang="en-US" dirty="0"/>
              <a:t>Overtime and benefits eligibility</a:t>
            </a:r>
          </a:p>
        </p:txBody>
      </p:sp>
      <p:sp>
        <p:nvSpPr>
          <p:cNvPr id="3" name="Content Placeholder 2">
            <a:extLst>
              <a:ext uri="{FF2B5EF4-FFF2-40B4-BE49-F238E27FC236}">
                <a16:creationId xmlns:a16="http://schemas.microsoft.com/office/drawing/2014/main" id="{6F5C1851-2455-9978-0DF0-64074CE4B0A7}"/>
              </a:ext>
            </a:extLst>
          </p:cNvPr>
          <p:cNvSpPr>
            <a:spLocks noGrp="1"/>
          </p:cNvSpPr>
          <p:nvPr>
            <p:ph idx="1"/>
          </p:nvPr>
        </p:nvSpPr>
        <p:spPr/>
        <p:txBody>
          <a:bodyPr/>
          <a:lstStyle/>
          <a:p>
            <a:r>
              <a:rPr lang="en-US" dirty="0"/>
              <a:t>What are the rules for receiving overtime?  More than 40 hours </a:t>
            </a:r>
            <a:r>
              <a:rPr lang="en-US" i="1" u="sng" dirty="0"/>
              <a:t>worked</a:t>
            </a:r>
            <a:r>
              <a:rPr lang="en-US" dirty="0"/>
              <a:t> in a week.</a:t>
            </a:r>
          </a:p>
          <a:p>
            <a:r>
              <a:rPr lang="en-US" dirty="0"/>
              <a:t>How have you defined what day your work week starts?</a:t>
            </a:r>
          </a:p>
          <a:p>
            <a:r>
              <a:rPr lang="en-US" dirty="0"/>
              <a:t>Do you send them home when they hit 40 hours?  </a:t>
            </a:r>
          </a:p>
          <a:p>
            <a:r>
              <a:rPr lang="en-US" dirty="0"/>
              <a:t>Do you allow flex time?  Are they building-based subs or full-time?</a:t>
            </a:r>
          </a:p>
          <a:p>
            <a:r>
              <a:rPr lang="en-US" dirty="0"/>
              <a:t>What does your state retirement system say about subs and eligibility?</a:t>
            </a:r>
          </a:p>
          <a:p>
            <a:r>
              <a:rPr lang="en-US" dirty="0"/>
              <a:t>Can they have leave?</a:t>
            </a:r>
          </a:p>
          <a:p>
            <a:r>
              <a:rPr lang="en-US" dirty="0">
                <a:hlinkClick r:id="rId2"/>
              </a:rPr>
              <a:t>https://www.dol.gov/agencies/whd/flsa/faq</a:t>
            </a:r>
            <a:r>
              <a:rPr lang="en-US" dirty="0"/>
              <a:t> </a:t>
            </a:r>
          </a:p>
        </p:txBody>
      </p:sp>
    </p:spTree>
    <p:extLst>
      <p:ext uri="{BB962C8B-B14F-4D97-AF65-F5344CB8AC3E}">
        <p14:creationId xmlns:p14="http://schemas.microsoft.com/office/powerpoint/2010/main" val="2382819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D5831-4368-5694-A009-19212ECAB8ED}"/>
              </a:ext>
            </a:extLst>
          </p:cNvPr>
          <p:cNvSpPr>
            <a:spLocks noGrp="1"/>
          </p:cNvSpPr>
          <p:nvPr>
            <p:ph type="title"/>
          </p:nvPr>
        </p:nvSpPr>
        <p:spPr/>
        <p:txBody>
          <a:bodyPr/>
          <a:lstStyle/>
          <a:p>
            <a:r>
              <a:rPr lang="en-US" dirty="0"/>
              <a:t>Workers comp and unemployment</a:t>
            </a:r>
          </a:p>
        </p:txBody>
      </p:sp>
      <p:sp>
        <p:nvSpPr>
          <p:cNvPr id="3" name="Content Placeholder 2">
            <a:extLst>
              <a:ext uri="{FF2B5EF4-FFF2-40B4-BE49-F238E27FC236}">
                <a16:creationId xmlns:a16="http://schemas.microsoft.com/office/drawing/2014/main" id="{5A4974E1-06C3-A4D8-89C9-7BA4DD655BAC}"/>
              </a:ext>
            </a:extLst>
          </p:cNvPr>
          <p:cNvSpPr>
            <a:spLocks noGrp="1"/>
          </p:cNvSpPr>
          <p:nvPr>
            <p:ph idx="1"/>
          </p:nvPr>
        </p:nvSpPr>
        <p:spPr/>
        <p:txBody>
          <a:bodyPr/>
          <a:lstStyle/>
          <a:p>
            <a:r>
              <a:rPr lang="en-US" dirty="0"/>
              <a:t>What does your state say about workers comp issues.</a:t>
            </a:r>
          </a:p>
          <a:p>
            <a:r>
              <a:rPr lang="en-US" dirty="0"/>
              <a:t>Are they required to call a nurse for triage?</a:t>
            </a:r>
          </a:p>
          <a:p>
            <a:r>
              <a:rPr lang="en-US" dirty="0"/>
              <a:t>Are they required to go to a certain facility?</a:t>
            </a:r>
          </a:p>
          <a:p>
            <a:r>
              <a:rPr lang="en-US" dirty="0"/>
              <a:t>What is the payment options if they are injured at work?</a:t>
            </a:r>
          </a:p>
          <a:p>
            <a:r>
              <a:rPr lang="en-US" dirty="0"/>
              <a:t>Unemployment.</a:t>
            </a:r>
          </a:p>
          <a:p>
            <a:r>
              <a:rPr lang="en-US" dirty="0"/>
              <a:t>Are you tracking their hours, when they turn down work or not answer the phone?</a:t>
            </a:r>
          </a:p>
          <a:p>
            <a:r>
              <a:rPr lang="en-US" dirty="0"/>
              <a:t>What do you do if they file </a:t>
            </a:r>
            <a:r>
              <a:rPr lang="en-US"/>
              <a:t>for unemployment?</a:t>
            </a:r>
          </a:p>
        </p:txBody>
      </p:sp>
    </p:spTree>
    <p:extLst>
      <p:ext uri="{BB962C8B-B14F-4D97-AF65-F5344CB8AC3E}">
        <p14:creationId xmlns:p14="http://schemas.microsoft.com/office/powerpoint/2010/main" val="228140548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2829</TotalTime>
  <Words>823</Words>
  <Application>Microsoft Macintosh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Arial</vt:lpstr>
      <vt:lpstr>Gill Sans MT</vt:lpstr>
      <vt:lpstr>Gallery</vt:lpstr>
      <vt:lpstr>Stedi, March 2025</vt:lpstr>
      <vt:lpstr>Agenda for today</vt:lpstr>
      <vt:lpstr>Immigration and ice   </vt:lpstr>
      <vt:lpstr>Immigration and ICE continued</vt:lpstr>
      <vt:lpstr>FMLA and eligibility</vt:lpstr>
      <vt:lpstr>Cell phone use during the day  students or staff</vt:lpstr>
      <vt:lpstr>Transgender issues, animals</vt:lpstr>
      <vt:lpstr>Overtime and benefits eligibility</vt:lpstr>
      <vt:lpstr>Workers comp and unemployment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Terry Christensen</dc:creator>
  <cp:lastModifiedBy>Terry Christensen</cp:lastModifiedBy>
  <cp:revision>4</cp:revision>
  <dcterms:created xsi:type="dcterms:W3CDTF">2025-02-25T18:04:26Z</dcterms:created>
  <dcterms:modified xsi:type="dcterms:W3CDTF">2025-03-11T15:04:25Z</dcterms:modified>
</cp:coreProperties>
</file>